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5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Light" panose="02000000000000000000" pitchFamily="2" charset="0"/>
      <p:regular r:id="rId20"/>
      <p:italic r:id="rId21"/>
    </p:embeddedFont>
    <p:embeddedFont>
      <p:font typeface="Roboto Medium" panose="02000000000000000000" pitchFamily="2" charset="0"/>
      <p:regular r:id="rId22"/>
      <p:italic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8"/>
    <a:srgbClr val="000017"/>
    <a:srgbClr val="C6F051"/>
    <a:srgbClr val="0E153A"/>
    <a:srgbClr val="131D51"/>
    <a:srgbClr val="1A315A"/>
    <a:srgbClr val="182567"/>
    <a:srgbClr val="4472C4"/>
    <a:srgbClr val="6F4A86"/>
    <a:srgbClr val="794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F2377C-0CBA-4EF3-9A24-791412E29784}" v="264" dt="2026-01-31T12:09:22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ADROONEY 157" userId="c558b7ffcf9a3a5a" providerId="Windows Live" clId="Web-{9AF2377C-0CBA-4EF3-9A24-791412E29784}"/>
    <pc:docChg chg="modSld">
      <pc:chgData name="DEADROONEY 157" userId="c558b7ffcf9a3a5a" providerId="Windows Live" clId="Web-{9AF2377C-0CBA-4EF3-9A24-791412E29784}" dt="2026-01-31T12:09:21.230" v="227" actId="20577"/>
      <pc:docMkLst>
        <pc:docMk/>
      </pc:docMkLst>
      <pc:sldChg chg="addSp delSp modSp">
        <pc:chgData name="DEADROONEY 157" userId="c558b7ffcf9a3a5a" providerId="Windows Live" clId="Web-{9AF2377C-0CBA-4EF3-9A24-791412E29784}" dt="2026-01-31T12:09:21.230" v="227" actId="20577"/>
        <pc:sldMkLst>
          <pc:docMk/>
          <pc:sldMk cId="0" sldId="265"/>
        </pc:sldMkLst>
        <pc:spChg chg="mod">
          <ac:chgData name="DEADROONEY 157" userId="c558b7ffcf9a3a5a" providerId="Windows Live" clId="Web-{9AF2377C-0CBA-4EF3-9A24-791412E29784}" dt="2026-01-31T11:50:03.158" v="11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DEADROONEY 157" userId="c558b7ffcf9a3a5a" providerId="Windows Live" clId="Web-{9AF2377C-0CBA-4EF3-9A24-791412E29784}" dt="2026-01-31T12:04:06.142" v="164" actId="1076"/>
          <ac:spMkLst>
            <pc:docMk/>
            <pc:sldMk cId="0" sldId="265"/>
            <ac:spMk id="4" creationId="{00000000-0000-0000-0000-000000000000}"/>
          </ac:spMkLst>
        </pc:spChg>
        <pc:spChg chg="del">
          <ac:chgData name="DEADROONEY 157" userId="c558b7ffcf9a3a5a" providerId="Windows Live" clId="Web-{9AF2377C-0CBA-4EF3-9A24-791412E29784}" dt="2026-01-31T11:58:32.669" v="102"/>
          <ac:spMkLst>
            <pc:docMk/>
            <pc:sldMk cId="0" sldId="265"/>
            <ac:spMk id="5" creationId="{00000000-0000-0000-0000-000000000000}"/>
          </ac:spMkLst>
        </pc:spChg>
        <pc:spChg chg="mod ord">
          <ac:chgData name="DEADROONEY 157" userId="c558b7ffcf9a3a5a" providerId="Windows Live" clId="Web-{9AF2377C-0CBA-4EF3-9A24-791412E29784}" dt="2026-01-31T12:08:37.167" v="217" actId="20577"/>
          <ac:spMkLst>
            <pc:docMk/>
            <pc:sldMk cId="0" sldId="265"/>
            <ac:spMk id="7" creationId="{00000000-0000-0000-0000-000000000000}"/>
          </ac:spMkLst>
        </pc:spChg>
        <pc:spChg chg="mod">
          <ac:chgData name="DEADROONEY 157" userId="c558b7ffcf9a3a5a" providerId="Windows Live" clId="Web-{9AF2377C-0CBA-4EF3-9A24-791412E29784}" dt="2026-01-31T12:04:15.751" v="169" actId="1076"/>
          <ac:spMkLst>
            <pc:docMk/>
            <pc:sldMk cId="0" sldId="265"/>
            <ac:spMk id="9" creationId="{00000000-0000-0000-0000-000000000000}"/>
          </ac:spMkLst>
        </pc:spChg>
        <pc:spChg chg="del">
          <ac:chgData name="DEADROONEY 157" userId="c558b7ffcf9a3a5a" providerId="Windows Live" clId="Web-{9AF2377C-0CBA-4EF3-9A24-791412E29784}" dt="2026-01-31T11:56:36.650" v="8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EADROONEY 157" userId="c558b7ffcf9a3a5a" providerId="Windows Live" clId="Web-{9AF2377C-0CBA-4EF3-9A24-791412E29784}" dt="2026-01-31T12:08:55.854" v="221" actId="107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EADROONEY 157" userId="c558b7ffcf9a3a5a" providerId="Windows Live" clId="Web-{9AF2377C-0CBA-4EF3-9A24-791412E29784}" dt="2026-01-31T12:02:37.048" v="141" actId="1076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EADROONEY 157" userId="c558b7ffcf9a3a5a" providerId="Windows Live" clId="Web-{9AF2377C-0CBA-4EF3-9A24-791412E29784}" dt="2026-01-31T12:05:38.487" v="208" actId="14100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EADROONEY 157" userId="c558b7ffcf9a3a5a" providerId="Windows Live" clId="Web-{9AF2377C-0CBA-4EF3-9A24-791412E29784}" dt="2026-01-31T12:05:17.330" v="203" actId="1076"/>
          <ac:spMkLst>
            <pc:docMk/>
            <pc:sldMk cId="0" sldId="265"/>
            <ac:spMk id="15" creationId="{00000000-0000-0000-0000-000000000000}"/>
          </ac:spMkLst>
        </pc:spChg>
        <pc:spChg chg="del mod ord">
          <ac:chgData name="DEADROONEY 157" userId="c558b7ffcf9a3a5a" providerId="Windows Live" clId="Web-{9AF2377C-0CBA-4EF3-9A24-791412E29784}" dt="2026-01-31T12:04:57.846" v="199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EADROONEY 157" userId="c558b7ffcf9a3a5a" providerId="Windows Live" clId="Web-{9AF2377C-0CBA-4EF3-9A24-791412E29784}" dt="2026-01-31T12:04:06.158" v="166" actId="1076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EADROONEY 157" userId="c558b7ffcf9a3a5a" providerId="Windows Live" clId="Web-{9AF2377C-0CBA-4EF3-9A24-791412E29784}" dt="2026-01-31T12:04:24.298" v="174" actId="1076"/>
          <ac:spMkLst>
            <pc:docMk/>
            <pc:sldMk cId="0" sldId="265"/>
            <ac:spMk id="19" creationId="{00000000-0000-0000-0000-000000000000}"/>
          </ac:spMkLst>
        </pc:spChg>
        <pc:spChg chg="add del">
          <ac:chgData name="DEADROONEY 157" userId="c558b7ffcf9a3a5a" providerId="Windows Live" clId="Web-{9AF2377C-0CBA-4EF3-9A24-791412E29784}" dt="2026-01-31T11:54:15.973" v="32"/>
          <ac:spMkLst>
            <pc:docMk/>
            <pc:sldMk cId="0" sldId="265"/>
            <ac:spMk id="22" creationId="{08C58D8B-8283-89EA-5F24-40F27FAA0CAA}"/>
          </ac:spMkLst>
        </pc:spChg>
        <pc:spChg chg="add mod">
          <ac:chgData name="DEADROONEY 157" userId="c558b7ffcf9a3a5a" providerId="Windows Live" clId="Web-{9AF2377C-0CBA-4EF3-9A24-791412E29784}" dt="2026-01-31T12:09:21.230" v="227" actId="20577"/>
          <ac:spMkLst>
            <pc:docMk/>
            <pc:sldMk cId="0" sldId="265"/>
            <ac:spMk id="23" creationId="{63F7CD8D-9C10-C374-7E00-540CC5C32387}"/>
          </ac:spMkLst>
        </pc:spChg>
        <pc:spChg chg="add mod">
          <ac:chgData name="DEADROONEY 157" userId="c558b7ffcf9a3a5a" providerId="Windows Live" clId="Web-{9AF2377C-0CBA-4EF3-9A24-791412E29784}" dt="2026-01-31T12:04:24.298" v="175" actId="1076"/>
          <ac:spMkLst>
            <pc:docMk/>
            <pc:sldMk cId="0" sldId="265"/>
            <ac:spMk id="26" creationId="{D7809D17-FB23-1A49-FE40-53EE19AA71A5}"/>
          </ac:spMkLst>
        </pc:spChg>
        <pc:spChg chg="add">
          <ac:chgData name="DEADROONEY 157" userId="c558b7ffcf9a3a5a" providerId="Windows Live" clId="Web-{9AF2377C-0CBA-4EF3-9A24-791412E29784}" dt="2026-01-31T12:05:25.846" v="205"/>
          <ac:spMkLst>
            <pc:docMk/>
            <pc:sldMk cId="0" sldId="265"/>
            <ac:spMk id="28" creationId="{B8500DE1-C5A1-62A4-1C36-2CF7861B1754}"/>
          </ac:spMkLst>
        </pc:spChg>
        <pc:picChg chg="del">
          <ac:chgData name="DEADROONEY 157" userId="c558b7ffcf9a3a5a" providerId="Windows Live" clId="Web-{9AF2377C-0CBA-4EF3-9A24-791412E29784}" dt="2026-01-31T11:58:30.638" v="101"/>
          <ac:picMkLst>
            <pc:docMk/>
            <pc:sldMk cId="0" sldId="265"/>
            <ac:picMk id="6" creationId="{00000000-0000-0000-0000-000000000000}"/>
          </ac:picMkLst>
        </pc:picChg>
        <pc:picChg chg="del">
          <ac:chgData name="DEADROONEY 157" userId="c558b7ffcf9a3a5a" providerId="Windows Live" clId="Web-{9AF2377C-0CBA-4EF3-9A24-791412E29784}" dt="2026-01-31T11:56:33.963" v="86"/>
          <ac:picMkLst>
            <pc:docMk/>
            <pc:sldMk cId="0" sldId="265"/>
            <ac:picMk id="11" creationId="{00000000-0000-0000-0000-000000000000}"/>
          </ac:picMkLst>
        </pc:picChg>
        <pc:picChg chg="del">
          <ac:chgData name="DEADROONEY 157" userId="c558b7ffcf9a3a5a" providerId="Windows Live" clId="Web-{9AF2377C-0CBA-4EF3-9A24-791412E29784}" dt="2026-01-31T11:50:52.549" v="18"/>
          <ac:picMkLst>
            <pc:docMk/>
            <pc:sldMk cId="0" sldId="265"/>
            <ac:picMk id="16" creationId="{00000000-0000-0000-0000-000000000000}"/>
          </ac:picMkLst>
        </pc:picChg>
        <pc:picChg chg="add mod">
          <ac:chgData name="DEADROONEY 157" userId="c558b7ffcf9a3a5a" providerId="Windows Live" clId="Web-{9AF2377C-0CBA-4EF3-9A24-791412E29784}" dt="2026-01-31T12:05:19.768" v="204" actId="1076"/>
          <ac:picMkLst>
            <pc:docMk/>
            <pc:sldMk cId="0" sldId="265"/>
            <ac:picMk id="21" creationId="{C8575EE3-752D-B0EC-5B8C-A7EF033D2C94}"/>
          </ac:picMkLst>
        </pc:picChg>
        <pc:picChg chg="add mod">
          <ac:chgData name="DEADROONEY 157" userId="c558b7ffcf9a3a5a" providerId="Windows Live" clId="Web-{9AF2377C-0CBA-4EF3-9A24-791412E29784}" dt="2026-01-31T12:04:15.783" v="171" actId="1076"/>
          <ac:picMkLst>
            <pc:docMk/>
            <pc:sldMk cId="0" sldId="265"/>
            <ac:picMk id="24" creationId="{BBC23322-A0C2-5F81-3CA5-DE08C8F65B59}"/>
          </ac:picMkLst>
        </pc:picChg>
        <pc:picChg chg="add mod">
          <ac:chgData name="DEADROONEY 157" userId="c558b7ffcf9a3a5a" providerId="Windows Live" clId="Web-{9AF2377C-0CBA-4EF3-9A24-791412E29784}" dt="2026-01-31T12:04:15.783" v="172" actId="1076"/>
          <ac:picMkLst>
            <pc:docMk/>
            <pc:sldMk cId="0" sldId="265"/>
            <ac:picMk id="25" creationId="{76CCD365-8DA5-0DD8-E3CB-4A7D01EF9BE4}"/>
          </ac:picMkLst>
        </pc:picChg>
        <pc:picChg chg="add mod">
          <ac:chgData name="DEADROONEY 157" userId="c558b7ffcf9a3a5a" providerId="Windows Live" clId="Web-{9AF2377C-0CBA-4EF3-9A24-791412E29784}" dt="2026-01-31T12:04:24.314" v="176" actId="1076"/>
          <ac:picMkLst>
            <pc:docMk/>
            <pc:sldMk cId="0" sldId="265"/>
            <ac:picMk id="27" creationId="{91EA2D2D-A984-A127-ED8C-115BC77752ED}"/>
          </ac:picMkLst>
        </pc:picChg>
      </pc:sldChg>
      <pc:sldChg chg="addSp modSp mod setBg">
        <pc:chgData name="DEADROONEY 157" userId="c558b7ffcf9a3a5a" providerId="Windows Live" clId="Web-{9AF2377C-0CBA-4EF3-9A24-791412E29784}" dt="2026-01-31T12:07:41.681" v="215"/>
        <pc:sldMkLst>
          <pc:docMk/>
          <pc:sldMk cId="0" sldId="267"/>
        </pc:sldMkLst>
        <pc:spChg chg="add mod">
          <ac:chgData name="DEADROONEY 157" userId="c558b7ffcf9a3a5a" providerId="Windows Live" clId="Web-{9AF2377C-0CBA-4EF3-9A24-791412E29784}" dt="2026-01-31T12:07:41.681" v="215"/>
          <ac:spMkLst>
            <pc:docMk/>
            <pc:sldMk cId="0" sldId="267"/>
            <ac:spMk id="19" creationId="{E1312D17-1DEE-3A6A-7C77-2D1DBE1F1A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8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059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51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50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07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15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66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1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8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0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6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44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23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 Nombre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22953"/>
            <a:ext cx="5128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Tu acompañante inteligente en la capital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1744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plataforma PropTech que revoluciona el mercado inmobiliario madrileño mediante inteligencia artificial y análisis de datos en tiempo real.</a:t>
            </a:r>
            <a:endParaRPr lang="en-US" sz="175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8D97BCC-C8A2-FB96-368C-F4ABE0356955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828" y="563999"/>
            <a:ext cx="9990415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Ecosistema de Datos: Nivel 2 (Secundarios)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828" y="2025253"/>
            <a:ext cx="358080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Fuentes del Ayuntamiento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7828" y="2595205"/>
            <a:ext cx="4292918" cy="1249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7828" y="4030531"/>
            <a:ext cx="3076694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APIs Externas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17828" y="4600483"/>
            <a:ext cx="4292918" cy="1249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50"/>
              </a:lnSpc>
              <a:buSzPct val="100000"/>
            </a:pP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66" y="1691640"/>
            <a:ext cx="8401407" cy="476071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17828" y="6480745"/>
            <a:ext cx="13194744" cy="818436"/>
          </a:xfrm>
          <a:prstGeom prst="roundRect">
            <a:avLst>
              <a:gd name="adj" fmla="val 10526"/>
            </a:avLst>
          </a:prstGeom>
          <a:solidFill>
            <a:srgbClr val="0F163E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53" y="6778520"/>
            <a:ext cx="256342" cy="20502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84221" y="6717322"/>
            <a:ext cx="1232332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Enriquecimiento inteligente:</a:t>
            </a: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Combinamos 15+ fuentes externas para crear un perfil completo de cada ubicación.</a:t>
            </a:r>
            <a:endParaRPr lang="en-US" sz="16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C36EE2A-2794-B4BC-20CE-0C1037132BFE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2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08603" y="2996327"/>
            <a:ext cx="4425077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Riesgos del Proyecto</a:t>
            </a: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08603" y="3756660"/>
            <a:ext cx="6037540" cy="1901547"/>
          </a:xfrm>
          <a:prstGeom prst="roundRect">
            <a:avLst>
              <a:gd name="adj" fmla="val 391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1393150" y="3941207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9121" y="4087178"/>
            <a:ext cx="238839" cy="2388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93150" y="4610219"/>
            <a:ext cx="2611160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FD0D8"/>
                </a:solidFill>
                <a:effectLst/>
                <a:uLnTx/>
                <a:uFillTx/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Modelo de Visión Artificial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1393150" y="4969550"/>
            <a:ext cx="5668447" cy="504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384256" y="3756660"/>
            <a:ext cx="6037540" cy="1901547"/>
          </a:xfrm>
          <a:prstGeom prst="roundRect">
            <a:avLst>
              <a:gd name="adj" fmla="val 391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Shape 6"/>
          <p:cNvSpPr/>
          <p:nvPr/>
        </p:nvSpPr>
        <p:spPr>
          <a:xfrm>
            <a:off x="7568803" y="3941207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4774" y="4087178"/>
            <a:ext cx="238839" cy="2388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68803" y="4610219"/>
            <a:ext cx="3848933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FD0D8"/>
                </a:solidFill>
                <a:effectLst/>
                <a:uLnTx/>
                <a:uFillTx/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Integridad y Multicolinealidad de Datos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68803" y="4969550"/>
            <a:ext cx="5668447" cy="504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208603" y="5796320"/>
            <a:ext cx="12213193" cy="1649492"/>
          </a:xfrm>
          <a:prstGeom prst="roundRect">
            <a:avLst>
              <a:gd name="adj" fmla="val 45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Shape 10"/>
          <p:cNvSpPr/>
          <p:nvPr/>
        </p:nvSpPr>
        <p:spPr>
          <a:xfrm>
            <a:off x="1393150" y="5980867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9121" y="6126837"/>
            <a:ext cx="238839" cy="23883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93150" y="6649879"/>
            <a:ext cx="360247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CFD0D8"/>
                </a:solidFill>
                <a:effectLst/>
                <a:uLnTx/>
                <a:uFillTx/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Datos Geográficos No Normalizados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393150" y="7009209"/>
            <a:ext cx="11844099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Bocadillo: rectángulo 18">
            <a:extLst>
              <a:ext uri="{FF2B5EF4-FFF2-40B4-BE49-F238E27FC236}">
                <a16:creationId xmlns:a16="http://schemas.microsoft.com/office/drawing/2014/main" id="{E1312D17-1DEE-3A6A-7C77-2D1DBE1F1A2F}"/>
              </a:ext>
            </a:extLst>
          </p:cNvPr>
          <p:cNvSpPr/>
          <p:nvPr/>
        </p:nvSpPr>
        <p:spPr>
          <a:xfrm>
            <a:off x="12417050" y="7719390"/>
            <a:ext cx="2210272" cy="484650"/>
          </a:xfrm>
          <a:prstGeom prst="wedgeRectCallout">
            <a:avLst/>
          </a:prstGeom>
          <a:solidFill>
            <a:srgbClr val="000017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725" y="836057"/>
            <a:ext cx="7753350" cy="1241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9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Ética</a:t>
            </a:r>
            <a:r>
              <a:rPr lang="en-US" sz="3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 y </a:t>
            </a:r>
            <a:r>
              <a:rPr lang="en-US" sz="39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legalidad</a:t>
            </a:r>
          </a:p>
        </p:txBody>
      </p:sp>
      <p:sp>
        <p:nvSpPr>
          <p:cNvPr id="4" name="Shape 1"/>
          <p:cNvSpPr/>
          <p:nvPr/>
        </p:nvSpPr>
        <p:spPr>
          <a:xfrm>
            <a:off x="10130873" y="4538724"/>
            <a:ext cx="3789640" cy="2193369"/>
          </a:xfrm>
          <a:prstGeom prst="roundRect">
            <a:avLst>
              <a:gd name="adj" fmla="val 38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4"/>
          <p:cNvSpPr/>
          <p:nvPr/>
        </p:nvSpPr>
        <p:spPr>
          <a:xfrm>
            <a:off x="6387941" y="3729752"/>
            <a:ext cx="3377208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6050395" y="4512219"/>
            <a:ext cx="3789759" cy="2193369"/>
          </a:xfrm>
          <a:prstGeom prst="roundRect">
            <a:avLst>
              <a:gd name="adj" fmla="val 38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ext 7"/>
          <p:cNvSpPr/>
          <p:nvPr/>
        </p:nvSpPr>
        <p:spPr>
          <a:xfrm>
            <a:off x="6155326" y="5939177"/>
            <a:ext cx="3547555" cy="61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400" dirty="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Fuentes de </a:t>
            </a:r>
            <a:r>
              <a:rPr lang="en-US" sz="2400" dirty="0" err="1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datos</a:t>
            </a:r>
            <a:r>
              <a:rPr lang="en-US" sz="2400" dirty="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en-US" sz="2400" dirty="0" err="1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abiertos</a:t>
            </a:r>
            <a:endParaRPr lang="en-US" sz="2400" dirty="0">
              <a:solidFill>
                <a:srgbClr val="CFD0D8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484054" y="6260917"/>
            <a:ext cx="3377327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062455" y="2294287"/>
            <a:ext cx="7885871" cy="1828977"/>
          </a:xfrm>
          <a:prstGeom prst="roundRect">
            <a:avLst>
              <a:gd name="adj" fmla="val 44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Shape 10"/>
          <p:cNvSpPr/>
          <p:nvPr/>
        </p:nvSpPr>
        <p:spPr>
          <a:xfrm>
            <a:off x="10337089" y="5031669"/>
            <a:ext cx="1073105" cy="1059853"/>
          </a:xfrm>
          <a:prstGeom prst="roundRect">
            <a:avLst>
              <a:gd name="adj" fmla="val 1534005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2"/>
          <p:cNvSpPr/>
          <p:nvPr/>
        </p:nvSpPr>
        <p:spPr>
          <a:xfrm>
            <a:off x="12947767" y="6256097"/>
            <a:ext cx="4690483" cy="1596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7003360" y="2954028"/>
            <a:ext cx="4665593" cy="67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b="1" dirty="0">
              <a:solidFill>
                <a:srgbClr val="CFD0D8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4A33C96-796E-F0FA-0638-6A3B97380DF5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Gráfico 20" descr="Advertencia con relleno sólido">
            <a:extLst>
              <a:ext uri="{FF2B5EF4-FFF2-40B4-BE49-F238E27FC236}">
                <a16:creationId xmlns:a16="http://schemas.microsoft.com/office/drawing/2014/main" id="{C8575EE3-752D-B0EC-5B8C-A7EF033D2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2835" y="5035826"/>
            <a:ext cx="914400" cy="9144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3F7CD8D-9C10-C374-7E00-540CC5C32387}"/>
              </a:ext>
            </a:extLst>
          </p:cNvPr>
          <p:cNvSpPr txBox="1"/>
          <p:nvPr/>
        </p:nvSpPr>
        <p:spPr>
          <a:xfrm>
            <a:off x="11453002" y="5197974"/>
            <a:ext cx="24933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solidFill>
                  <a:schemeClr val="bg2"/>
                </a:solidFill>
                <a:latin typeface="Roboto"/>
                <a:ea typeface="Calibri"/>
                <a:cs typeface="Calibri"/>
              </a:rPr>
              <a:t>Sobreestimación del precio</a:t>
            </a:r>
          </a:p>
        </p:txBody>
      </p:sp>
      <p:pic>
        <p:nvPicPr>
          <p:cNvPr id="24" name="Gráfico 23" descr="Logo de OpenStreetMap">
            <a:extLst>
              <a:ext uri="{FF2B5EF4-FFF2-40B4-BE49-F238E27FC236}">
                <a16:creationId xmlns:a16="http://schemas.microsoft.com/office/drawing/2014/main" id="{BBC23322-A0C2-5F81-3CA5-DE08C8F65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6244" y="4684642"/>
            <a:ext cx="1232454" cy="1258957"/>
          </a:xfrm>
          <a:prstGeom prst="rect">
            <a:avLst/>
          </a:prstGeom>
        </p:spPr>
      </p:pic>
      <p:pic>
        <p:nvPicPr>
          <p:cNvPr id="25" name="Imagen 24" descr="Acceder al portal de madrid">
            <a:extLst>
              <a:ext uri="{FF2B5EF4-FFF2-40B4-BE49-F238E27FC236}">
                <a16:creationId xmlns:a16="http://schemas.microsoft.com/office/drawing/2014/main" id="{76CCD365-8DA5-0DD8-E3CB-4A7D01EF9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128" y="4910743"/>
            <a:ext cx="2592545" cy="833260"/>
          </a:xfrm>
          <a:prstGeom prst="rect">
            <a:avLst/>
          </a:prstGeom>
        </p:spPr>
      </p:pic>
      <p:sp>
        <p:nvSpPr>
          <p:cNvPr id="26" name="Shape 2">
            <a:extLst>
              <a:ext uri="{FF2B5EF4-FFF2-40B4-BE49-F238E27FC236}">
                <a16:creationId xmlns:a16="http://schemas.microsoft.com/office/drawing/2014/main" id="{D7809D17-FB23-1A49-FE40-53EE19AA71A5}"/>
              </a:ext>
            </a:extLst>
          </p:cNvPr>
          <p:cNvSpPr/>
          <p:nvPr/>
        </p:nvSpPr>
        <p:spPr>
          <a:xfrm>
            <a:off x="6281923" y="2651097"/>
            <a:ext cx="3312723" cy="596027"/>
          </a:xfrm>
          <a:prstGeom prst="roundRect">
            <a:avLst>
              <a:gd name="adj" fmla="val 15340053"/>
            </a:avLst>
          </a:prstGeom>
          <a:solidFill>
            <a:srgbClr val="C6F051"/>
          </a:solidFill>
          <a:ln>
            <a:solidFill>
              <a:srgbClr val="92D050"/>
            </a:solidFill>
          </a:ln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27" name="Gráfico 26" descr="Idealista logo">
            <a:extLst>
              <a:ext uri="{FF2B5EF4-FFF2-40B4-BE49-F238E27FC236}">
                <a16:creationId xmlns:a16="http://schemas.microsoft.com/office/drawing/2014/main" id="{91EA2D2D-A984-A127-ED8C-115BC77752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96271" y="2742578"/>
            <a:ext cx="2696817" cy="4120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7941" y="3633109"/>
            <a:ext cx="4776032" cy="389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400" err="1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Prohibición</a:t>
            </a:r>
            <a:r>
              <a:rPr lang="en-US" sz="2400" dirty="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en-US" sz="2400" err="1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en</a:t>
            </a:r>
            <a:r>
              <a:rPr lang="en-US" sz="2400" dirty="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en-US" sz="2400" err="1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los</a:t>
            </a:r>
            <a:r>
              <a:rPr lang="en-US" sz="2400" dirty="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en-US" sz="2400" err="1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términos</a:t>
            </a:r>
            <a:r>
              <a:rPr lang="en-US" sz="2400" dirty="0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 de </a:t>
            </a:r>
            <a:r>
              <a:rPr lang="en-US" sz="2400" err="1">
                <a:solidFill>
                  <a:srgbClr val="CFD0D8"/>
                </a:solidFill>
                <a:latin typeface="Roboto Medium"/>
                <a:ea typeface="Roboto Medium"/>
                <a:cs typeface="Roboto Medium"/>
              </a:rPr>
              <a:t>uso</a:t>
            </a:r>
            <a:endParaRPr lang="en-US" sz="2400">
              <a:solidFill>
                <a:srgbClr val="CFD0D8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B8500DE1-C5A1-62A4-1C36-2CF7861B1754}"/>
              </a:ext>
            </a:extLst>
          </p:cNvPr>
          <p:cNvSpPr/>
          <p:nvPr/>
        </p:nvSpPr>
        <p:spPr>
          <a:xfrm>
            <a:off x="9767245" y="3323490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endParaRPr lang="en-US" sz="1950">
              <a:solidFill>
                <a:srgbClr val="CFD0D8"/>
              </a:solidFill>
              <a:latin typeface="Roboto Medium"/>
              <a:ea typeface="Roboto Medium"/>
              <a:cs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855821"/>
            <a:ext cx="7394734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 Caos del Mercado Madrileño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9" y="2229326"/>
            <a:ext cx="8358664" cy="47365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1442" y="2021562"/>
            <a:ext cx="319528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5.640 hab/km²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9631442" y="2621042"/>
            <a:ext cx="4261009" cy="991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1442" y="3812262"/>
            <a:ext cx="319528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Desajuste de precios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631442" y="4411742"/>
            <a:ext cx="4261009" cy="991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1442" y="5602962"/>
            <a:ext cx="337947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Brecha oferta-demanda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9631442" y="6202442"/>
            <a:ext cx="4261009" cy="991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C196D1E-BF47-72AF-77EE-B3EBBD6ED0B1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0322"/>
            <a:ext cx="9920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Nuestra Visión: El Acompañante Digital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79263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1028224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5000744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Transparencia Total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21137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Acceso inmediato a datos verificados y actualizados de cada inmueble del mercado.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579263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Shape 6"/>
          <p:cNvSpPr/>
          <p:nvPr/>
        </p:nvSpPr>
        <p:spPr>
          <a:xfrm>
            <a:off x="5451396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5000744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5720953"/>
            <a:ext cx="2952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Decisiones Inteligentes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51396" y="621137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Algoritmos de IA que analizan miles de variables para recomendaciones personalizadas.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579263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Shape 10"/>
          <p:cNvSpPr/>
          <p:nvPr/>
        </p:nvSpPr>
        <p:spPr>
          <a:xfrm>
            <a:off x="9874568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5000744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4568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Equilibrio del Mercado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4568" y="621137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Fomentamos acuerdos justos entre propietarios e inquilinos mediante datos objetivos.</a:t>
            </a:r>
            <a:endParaRPr lang="en-US" sz="175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06756D6-0B8C-7ED3-44C4-07F780DD6B4B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6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Matchmaking Inteligente: Beneficio para el Propietario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391370"/>
            <a:ext cx="4531876" cy="5204579"/>
          </a:xfrm>
          <a:prstGeom prst="roundRect">
            <a:avLst>
              <a:gd name="adj" fmla="val 3604"/>
            </a:avLst>
          </a:prstGeom>
          <a:solidFill>
            <a:srgbClr val="5A6ED8">
              <a:alpha val="95000"/>
            </a:srgbClr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4" name="Text 2"/>
          <p:cNvSpPr/>
          <p:nvPr/>
        </p:nvSpPr>
        <p:spPr>
          <a:xfrm>
            <a:off x="857250" y="2904292"/>
            <a:ext cx="36461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Fijación de Precio Justo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57250" y="3556397"/>
            <a:ext cx="4078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250" y="4123372"/>
            <a:ext cx="407824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57250" y="6142069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646521"/>
            <a:ext cx="8284131" cy="4694277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33B8636-4C66-FCEA-0F97-45C85EECEEBE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6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Matchmaking Inteligente: Beneficio para el Inquilino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6521"/>
            <a:ext cx="8284131" cy="46942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75589" y="2391370"/>
            <a:ext cx="4531876" cy="5204579"/>
          </a:xfrm>
          <a:prstGeom prst="roundRect">
            <a:avLst>
              <a:gd name="adj" fmla="val 3604"/>
            </a:avLst>
          </a:prstGeom>
          <a:solidFill>
            <a:srgbClr val="243799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9702403" y="2873097"/>
            <a:ext cx="407824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Recomendación Personalizada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702403" y="3950494"/>
            <a:ext cx="4078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02403" y="4517469"/>
            <a:ext cx="407824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02403" y="6173241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877A76D-FFDE-3BA6-2163-4E7A57D3FAA4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363" y="685562"/>
            <a:ext cx="782407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Innovación Visual: IA que Entiende Modernidad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6363" y="2099429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6363" y="2396847"/>
            <a:ext cx="7824073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6146363" y="2536746"/>
            <a:ext cx="252067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Extracción de Imágenes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6363" y="2925485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6363" y="3499723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6363" y="3797141"/>
            <a:ext cx="7824073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6146363" y="3937040"/>
            <a:ext cx="291572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Análisis por Visión Artificial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6363" y="4325779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6363" y="4900017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6363" y="5197435"/>
            <a:ext cx="7824073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6146363" y="5337334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Puntuación Objetiva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6363" y="5726073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6363" y="6300311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6363" y="6597729"/>
            <a:ext cx="7824073" cy="2286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6146363" y="6737628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Integración en Pricing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6363" y="7126367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9CC49BB-5FAD-1D28-BD07-7C43290A393E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4850"/>
            <a:ext cx="8588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Geointeligencia Urbana de Madrid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6137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Transporte Público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510420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Distancia a estaciones de metro, autobuses y cercanías con tiempos de acceso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6137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07348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Educación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307348" y="510420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Proximidad a colegios, universidades y centros de formación de calidad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62836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Salud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774061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Ubicación de hospitales, centros de salud y farmacias en radio de 15 minutos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6884" y="628364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07348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Ocio y Comercio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307348" y="677406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Acceso a supermercados, restaurantes, parques y zonas de entretenimiento</a:t>
            </a:r>
            <a:endParaRPr lang="en-US" sz="175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D1F8D39-FD53-441F-71D9-03B1CAA881FF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68" y="599242"/>
            <a:ext cx="7759065" cy="1236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Ecosistema de Datos: Nivel 1 (Primarios)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68" y="2094667"/>
            <a:ext cx="989290" cy="1187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40679" y="2292429"/>
            <a:ext cx="247340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Web Scraping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340679" y="2704981"/>
            <a:ext cx="65972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Extracción masiva de Idealista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68" y="3281839"/>
            <a:ext cx="989290" cy="1187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40679" y="3479602"/>
            <a:ext cx="271629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Características Técnicas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340679" y="3892153"/>
            <a:ext cx="65972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m², habitaciones, antigüedad, planta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868" y="4469011"/>
            <a:ext cx="989290" cy="1187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40679" y="4666774"/>
            <a:ext cx="247340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Geolocalización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340679" y="5079325"/>
            <a:ext cx="65972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Coordenadas GPS precisas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868" y="5656183"/>
            <a:ext cx="989290" cy="1187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40679" y="5853946"/>
            <a:ext cx="247340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Galería Visual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340679" y="6266497"/>
            <a:ext cx="659725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completo de fotografías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178868" y="7037546"/>
            <a:ext cx="7759065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Procesamos más de 20.000 anuncios activos diariamente, garantizando información actualizada y verificada mediante validación cruzada.</a:t>
            </a:r>
            <a:endParaRPr lang="en-US" sz="155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1E31B53-57B2-39E5-3574-607737CF9987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ocina con estantes de madera&#10;&#10;El contenido generado por IA puede ser incorrecto.">
            <a:extLst>
              <a:ext uri="{FF2B5EF4-FFF2-40B4-BE49-F238E27FC236}">
                <a16:creationId xmlns:a16="http://schemas.microsoft.com/office/drawing/2014/main" id="{E9B830F6-07E3-865F-934A-CC1560A9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760" y="3994568"/>
            <a:ext cx="3742116" cy="2498035"/>
          </a:xfrm>
          <a:prstGeom prst="rect">
            <a:avLst/>
          </a:prstGeom>
        </p:spPr>
      </p:pic>
      <p:pic>
        <p:nvPicPr>
          <p:cNvPr id="7" name="Imagen 6" descr="Cuarto de sala con muebles de madera&#10;&#10;El contenido generado por IA puede ser incorrecto.">
            <a:extLst>
              <a:ext uri="{FF2B5EF4-FFF2-40B4-BE49-F238E27FC236}">
                <a16:creationId xmlns:a16="http://schemas.microsoft.com/office/drawing/2014/main" id="{34E19738-1185-6519-4A86-444FB3A2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045673" y="4705103"/>
            <a:ext cx="3232792" cy="2162783"/>
          </a:xfrm>
          <a:prstGeom prst="rect">
            <a:avLst/>
          </a:prstGeom>
        </p:spPr>
      </p:pic>
      <p:pic>
        <p:nvPicPr>
          <p:cNvPr id="5" name="Imagen 4" descr="Cuarto de sala con muebles de madera&#10;&#10;El contenido generado por IA puede ser incorrecto.">
            <a:extLst>
              <a:ext uri="{FF2B5EF4-FFF2-40B4-BE49-F238E27FC236}">
                <a16:creationId xmlns:a16="http://schemas.microsoft.com/office/drawing/2014/main" id="{34A0740F-E54F-F22E-F386-D6CD3E7C1D5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576116" y="2615820"/>
            <a:ext cx="4098396" cy="2757496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5434203-140C-48AE-7F95-A1E8F93E39A4}"/>
              </a:ext>
            </a:extLst>
          </p:cNvPr>
          <p:cNvSpPr/>
          <p:nvPr/>
        </p:nvSpPr>
        <p:spPr>
          <a:xfrm>
            <a:off x="12863245" y="7748110"/>
            <a:ext cx="1654139" cy="378748"/>
          </a:xfrm>
          <a:prstGeom prst="roundRect">
            <a:avLst/>
          </a:prstGeom>
          <a:solidFill>
            <a:srgbClr val="000019"/>
          </a:solidFill>
          <a:ln>
            <a:solidFill>
              <a:srgbClr val="000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9D5C8282-CF15-5462-9BED-B5703DEB7039}"/>
              </a:ext>
            </a:extLst>
          </p:cNvPr>
          <p:cNvSpPr/>
          <p:nvPr/>
        </p:nvSpPr>
        <p:spPr>
          <a:xfrm>
            <a:off x="13252279" y="2733686"/>
            <a:ext cx="540500" cy="3870572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D6EAFEEB-74C7-C309-DC7C-B3CB37E794A7}"/>
              </a:ext>
            </a:extLst>
          </p:cNvPr>
          <p:cNvSpPr/>
          <p:nvPr/>
        </p:nvSpPr>
        <p:spPr>
          <a:xfrm>
            <a:off x="6855690" y="2733686"/>
            <a:ext cx="509085" cy="3870572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3F5C46B-1B72-1AD9-EA6D-6EDFD4BF13FE}"/>
              </a:ext>
            </a:extLst>
          </p:cNvPr>
          <p:cNvSpPr txBox="1"/>
          <p:nvPr/>
        </p:nvSpPr>
        <p:spPr>
          <a:xfrm>
            <a:off x="8195049" y="1856737"/>
            <a:ext cx="521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Imágenes.png</a:t>
            </a: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60C673E4-9E24-D162-525E-EF5A5232E023}"/>
              </a:ext>
            </a:extLst>
          </p:cNvPr>
          <p:cNvSpPr/>
          <p:nvPr/>
        </p:nvSpPr>
        <p:spPr>
          <a:xfrm>
            <a:off x="1721107" y="2615820"/>
            <a:ext cx="86923" cy="1975273"/>
          </a:xfrm>
          <a:prstGeom prst="roundRect">
            <a:avLst>
              <a:gd name="adj" fmla="val 3804"/>
            </a:avLst>
          </a:prstGeom>
          <a:solidFill>
            <a:srgbClr val="0070C0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5173E84-D9AC-62F9-B0C3-55060E809355}"/>
              </a:ext>
            </a:extLst>
          </p:cNvPr>
          <p:cNvSpPr/>
          <p:nvPr/>
        </p:nvSpPr>
        <p:spPr>
          <a:xfrm>
            <a:off x="1808030" y="2615820"/>
            <a:ext cx="4041231" cy="1975273"/>
          </a:xfrm>
          <a:prstGeom prst="rect">
            <a:avLst/>
          </a:prstGeom>
          <a:solidFill>
            <a:srgbClr val="0E153A"/>
          </a:solidFill>
          <a:ln>
            <a:solidFill>
              <a:srgbClr val="1A3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2 baños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3 habitaciones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95 metros</a:t>
            </a:r>
            <a:r>
              <a:rPr lang="es-ES" baseline="30000" dirty="0"/>
              <a:t>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Piso exterior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C2F65AC-DE95-82DA-40D4-378545D4F5AB}"/>
              </a:ext>
            </a:extLst>
          </p:cNvPr>
          <p:cNvSpPr/>
          <p:nvPr/>
        </p:nvSpPr>
        <p:spPr>
          <a:xfrm>
            <a:off x="1805505" y="5015869"/>
            <a:ext cx="4041231" cy="1975273"/>
          </a:xfrm>
          <a:prstGeom prst="rect">
            <a:avLst/>
          </a:prstGeom>
          <a:solidFill>
            <a:srgbClr val="0E15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Planta 6 con ascensor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Calle del Caribe, San Pascual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2.970 €/mes</a:t>
            </a:r>
            <a:endParaRPr lang="es-ES" baseline="30000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2854A6C0-AEF6-45D8-22C6-44A112CAD430}"/>
              </a:ext>
            </a:extLst>
          </p:cNvPr>
          <p:cNvSpPr/>
          <p:nvPr/>
        </p:nvSpPr>
        <p:spPr>
          <a:xfrm>
            <a:off x="1721106" y="5015869"/>
            <a:ext cx="84399" cy="1975273"/>
          </a:xfrm>
          <a:prstGeom prst="roundRect">
            <a:avLst>
              <a:gd name="adj" fmla="val 3804"/>
            </a:avLst>
          </a:prstGeom>
          <a:solidFill>
            <a:srgbClr val="0070C0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1A0A3B2-D56C-EC0E-DB8E-0386078CB9B0}"/>
              </a:ext>
            </a:extLst>
          </p:cNvPr>
          <p:cNvSpPr txBox="1"/>
          <p:nvPr/>
        </p:nvSpPr>
        <p:spPr>
          <a:xfrm>
            <a:off x="1221940" y="1855836"/>
            <a:ext cx="521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Características.csv</a:t>
            </a:r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C3EA5977-0D4F-E6BE-5392-ECB977D026AA}"/>
              </a:ext>
            </a:extLst>
          </p:cNvPr>
          <p:cNvSpPr/>
          <p:nvPr/>
        </p:nvSpPr>
        <p:spPr>
          <a:xfrm>
            <a:off x="2342091" y="541154"/>
            <a:ext cx="10259785" cy="1236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Extracción de datos: información disponible  </a:t>
            </a:r>
            <a:endParaRPr lang="en-US" sz="3850" dirty="0"/>
          </a:p>
        </p:txBody>
      </p:sp>
    </p:spTree>
    <p:extLst>
      <p:ext uri="{BB962C8B-B14F-4D97-AF65-F5344CB8AC3E}">
        <p14:creationId xmlns:p14="http://schemas.microsoft.com/office/powerpoint/2010/main" val="3875668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364</Words>
  <Application>Microsoft Office PowerPoint</Application>
  <PresentationFormat>Personalizado</PresentationFormat>
  <Paragraphs>80</Paragraphs>
  <Slides>12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4" baseType="lpstr"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Ismael El Harrak</dc:creator>
  <cp:lastModifiedBy>Ismael El Harrak</cp:lastModifiedBy>
  <cp:revision>94</cp:revision>
  <dcterms:created xsi:type="dcterms:W3CDTF">2026-01-30T19:27:07Z</dcterms:created>
  <dcterms:modified xsi:type="dcterms:W3CDTF">2026-01-31T12:09:28Z</dcterms:modified>
</cp:coreProperties>
</file>